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9"/>
    <p:restoredTop sz="94558"/>
  </p:normalViewPr>
  <p:slideViewPr>
    <p:cSldViewPr>
      <p:cViewPr varScale="1">
        <p:scale>
          <a:sx n="152" d="100"/>
          <a:sy n="152" d="100"/>
        </p:scale>
        <p:origin x="10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29200"/>
            <a:ext cx="9144000" cy="1080120"/>
          </a:xfrm>
        </p:spPr>
        <p:txBody>
          <a:bodyPr>
            <a:noAutofit/>
          </a:bodyPr>
          <a:lstStyle/>
          <a:p>
            <a:r>
              <a:rPr lang="cy-GB" sz="3600" dirty="0"/>
              <a:t>Cam 3: Ymchwilio i ddewisiadau defnyddwyr</a:t>
            </a:r>
            <a:r>
              <a:rPr lang="en-GB" sz="3600" dirty="0"/>
              <a:t> 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7311-FCF9-7445-8452-46E40E6E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70DD2-06CA-5A4B-822D-3E5193A5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000"/>
              </a:spcBef>
            </a:pPr>
            <a:r>
              <a:rPr lang="cy-GB" dirty="0"/>
              <a:t>Dylunio a chynnal arolwg</a:t>
            </a:r>
            <a:endParaRPr lang="en-GB" dirty="0"/>
          </a:p>
          <a:p>
            <a:pPr lvl="1">
              <a:spcBef>
                <a:spcPts val="1000"/>
              </a:spcBef>
            </a:pPr>
            <a:r>
              <a:rPr lang="cy-GB" dirty="0"/>
              <a:t>Cyflwyno data mewn pictogram</a:t>
            </a:r>
            <a:endParaRPr lang="en-GB" dirty="0"/>
          </a:p>
          <a:p>
            <a:pPr>
              <a:spcBef>
                <a:spcPts val="1000"/>
              </a:spcBef>
            </a:pPr>
            <a:r>
              <a:rPr lang="cy-GB" dirty="0"/>
              <a:t>Mae ymchwil marchnad yn cael ei ddefnyddio gan fusnesau oedolion i’w helpu i ddarganfod beth mae eu cwsmeriaid ei angen a’i hoffi.</a:t>
            </a:r>
            <a:endParaRPr lang="en-GB" dirty="0"/>
          </a:p>
          <a:p>
            <a:pPr>
              <a:spcBef>
                <a:spcPts val="1000"/>
              </a:spcBef>
            </a:pPr>
            <a:r>
              <a:rPr lang="cy-GB" dirty="0"/>
              <a:t>Gallwn ei ddefnyddio i ddarganfod </a:t>
            </a:r>
            <a:br>
              <a:rPr lang="cy-GB" dirty="0"/>
            </a:br>
            <a:r>
              <a:rPr lang="cy-GB" dirty="0"/>
              <a:t>pa flas o fara y byddai’n well </a:t>
            </a:r>
            <a:br>
              <a:rPr lang="cy-GB" dirty="0"/>
            </a:br>
            <a:r>
              <a:rPr lang="cy-GB" dirty="0"/>
              <a:t>gan ein cwsmeriaid.</a:t>
            </a:r>
            <a:endParaRPr lang="en-GB" dirty="0"/>
          </a:p>
          <a:p>
            <a:pPr>
              <a:spcBef>
                <a:spcPts val="1000"/>
              </a:spcBef>
            </a:pPr>
            <a:r>
              <a:rPr lang="cy-GB" b="1" dirty="0">
                <a:solidFill>
                  <a:srgbClr val="E85803"/>
                </a:solidFill>
              </a:rPr>
              <a:t>Pam ydych chi’n meddwl bod </a:t>
            </a:r>
            <a:br>
              <a:rPr lang="cy-GB" b="1" dirty="0">
                <a:solidFill>
                  <a:srgbClr val="E85803"/>
                </a:solidFill>
              </a:rPr>
            </a:br>
            <a:r>
              <a:rPr lang="cy-GB" b="1" dirty="0">
                <a:solidFill>
                  <a:srgbClr val="E85803"/>
                </a:solidFill>
              </a:rPr>
              <a:t>angen y wybodaeth hon arnom?</a:t>
            </a:r>
            <a:r>
              <a:rPr lang="en-GB" b="1" dirty="0">
                <a:solidFill>
                  <a:srgbClr val="E85803"/>
                </a:solidFill>
              </a:rPr>
              <a:t> </a:t>
            </a:r>
            <a:endParaRPr lang="cy-GB" b="1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1FC228-DB51-2242-A636-6309D922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799" y="4077072"/>
            <a:ext cx="3047881" cy="20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5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F853-A892-924A-B179-1D4345FE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Ymchwil marchnad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5A50-A631-114C-A8E9-CF93B00F8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Ar gyfer ein harolwg, mae angen i ni ofyn cwestiwn byr na ellir ond ei ateb trwy ddewis un o’r atebion posib.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Er enghraifft, pa flas o fara fyddai orau gennych chi? Tomato a basil neu gaws a phersli?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Trwy ofyn i’n cyfranogwyr ddewis yr opsiwn cynnyrch bwyd yr hoffent gael y gorau o’ch syniadau, byddwn yn </a:t>
            </a:r>
            <a:br>
              <a:rPr lang="cy-GB" dirty="0"/>
            </a:br>
            <a:r>
              <a:rPr lang="cy-GB" dirty="0"/>
              <a:t>gallu penderfynu a fydd pobl eisiau </a:t>
            </a:r>
            <a:br>
              <a:rPr lang="cy-GB" dirty="0"/>
            </a:br>
            <a:r>
              <a:rPr lang="cy-GB" dirty="0"/>
              <a:t>prynu ein cynnyrch ai peidio. </a:t>
            </a:r>
            <a:br>
              <a:rPr lang="cy-GB" dirty="0"/>
            </a:br>
            <a:r>
              <a:rPr lang="cy-GB" dirty="0"/>
              <a:t>Bydd hyn yn ein helpu i wneud </a:t>
            </a:r>
            <a:br>
              <a:rPr lang="cy-GB" dirty="0"/>
            </a:br>
            <a:r>
              <a:rPr lang="cy-GB" dirty="0"/>
              <a:t>penderfyniad terfynol ynghylch </a:t>
            </a:r>
            <a:br>
              <a:rPr lang="cy-GB" dirty="0"/>
            </a:br>
            <a:r>
              <a:rPr lang="cy-GB" dirty="0"/>
              <a:t>beth i’w wneud.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DBAA13-88B6-1242-979A-0C11658C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347875" cy="2231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BA49-D6D9-7C49-8C3C-2EE455E0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3200" dirty="0"/>
              <a:t>Tasg 1: Penderfynwch ar eich blasau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1806-1970-BE4B-94E9-9886285C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y-GB" dirty="0"/>
              <a:t>Gyda’ch grŵp, trafodwch o leiaf 4 syniad ar gyfer blasau iach y gallech chi eu hychwanegu at eich bara, yn ychwanegol at y perlysiau rydych chi’n eu tyfu.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cy-GB" dirty="0"/>
              <a:t>Defnyddiwch y llyfrau ryseitiau a’r rhyngrwyd i’ch ysbrydoli!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cy-GB" dirty="0"/>
              <a:t>Meddyliwch sut y gallech chi </a:t>
            </a:r>
            <a:br>
              <a:rPr lang="cy-GB" dirty="0"/>
            </a:br>
            <a:r>
              <a:rPr lang="cy-GB" dirty="0"/>
              <a:t>wneud i’ch cynnyrch bwyd </a:t>
            </a:r>
            <a:br>
              <a:rPr lang="cy-GB" dirty="0"/>
            </a:br>
            <a:r>
              <a:rPr lang="cy-GB" dirty="0"/>
              <a:t>sefyll allan o’r dorf. Dyma’ch </a:t>
            </a:r>
            <a:br>
              <a:rPr lang="cy-GB" dirty="0"/>
            </a:br>
            <a:r>
              <a:rPr lang="cy-GB" b="1" dirty="0"/>
              <a:t>pwynt gwerthu unigryw</a:t>
            </a:r>
            <a:r>
              <a:rPr lang="cy-GB" dirty="0"/>
              <a:t>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7F8AC7-1851-C341-87BD-DD87627B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09062"/>
            <a:ext cx="3390366" cy="22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0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3716-8AB0-9647-BB21-E4A9BF9D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2: Casglu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9BF4-1AFA-474F-AE34-21BA4E948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Ysgrifennwch eich cwestiwn ymchwil. Er enghraifft: Pa flas o fara yw’r mwyaf poblogaidd ymhlith plant yn ein dosbarth?</a:t>
            </a:r>
            <a:endParaRPr lang="en-GB" dirty="0"/>
          </a:p>
          <a:p>
            <a:r>
              <a:rPr lang="cy-GB" dirty="0"/>
              <a:t>Gofynnwch i gynifer o blant â phosib a chofnodwch eich canlyniadau gan ddefnyddio siart tali.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Meddyliwch am eich dysgu </a:t>
            </a:r>
            <a:br>
              <a:rPr lang="cy-GB" b="1" dirty="0">
                <a:solidFill>
                  <a:srgbClr val="E85803"/>
                </a:solidFill>
              </a:rPr>
            </a:br>
            <a:r>
              <a:rPr lang="cy-GB" b="1" dirty="0">
                <a:solidFill>
                  <a:srgbClr val="E85803"/>
                </a:solidFill>
              </a:rPr>
              <a:t>Blwyddyn 2: beth yw siart tali?</a:t>
            </a:r>
            <a:r>
              <a:rPr lang="en-GB" b="1" dirty="0">
                <a:solidFill>
                  <a:srgbClr val="E85803"/>
                </a:solidFill>
              </a:rPr>
              <a:t> </a:t>
            </a:r>
            <a:endParaRPr lang="cy-GB" b="1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C2BB50-E743-1942-B312-BC551479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799" y="4077072"/>
            <a:ext cx="3047881" cy="20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1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318A-D94A-2044-8584-F7C7651E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Siartiau tali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2C3850-DA32-AA46-9BCC-51BD58E08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87687"/>
              </p:ext>
            </p:extLst>
          </p:nvPr>
        </p:nvGraphicFramePr>
        <p:xfrm>
          <a:off x="1446804" y="1766843"/>
          <a:ext cx="6264696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 dirty="0">
                          <a:latin typeface="+mn-lt"/>
                        </a:rPr>
                        <a:t>Blas 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 dirty="0">
                          <a:latin typeface="+mn-lt"/>
                        </a:rPr>
                        <a:t>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 dirty="0">
                          <a:latin typeface="+mn-lt"/>
                        </a:rPr>
                        <a:t>Tomato a basil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 dirty="0">
                          <a:latin typeface="+mn-lt"/>
                        </a:rPr>
                        <a:t>Nionyn a basil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 dirty="0">
                          <a:latin typeface="+mn-lt"/>
                        </a:rPr>
                        <a:t>Caws a phersli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 dirty="0">
                          <a:latin typeface="+mn-lt"/>
                        </a:rPr>
                        <a:t>Lemwn a phersli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E1FEF079-2823-5943-8EC6-3D40F27E6E9D}"/>
              </a:ext>
            </a:extLst>
          </p:cNvPr>
          <p:cNvSpPr/>
          <p:nvPr/>
        </p:nvSpPr>
        <p:spPr>
          <a:xfrm>
            <a:off x="5676405" y="2776846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BF56CEC-F37D-654F-A42A-AE013DDFB9A5}"/>
              </a:ext>
            </a:extLst>
          </p:cNvPr>
          <p:cNvSpPr/>
          <p:nvPr/>
        </p:nvSpPr>
        <p:spPr>
          <a:xfrm>
            <a:off x="5807035" y="277684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0D9124-1846-7E49-A227-DF9E49C6B33E}"/>
              </a:ext>
            </a:extLst>
          </p:cNvPr>
          <p:cNvSpPr/>
          <p:nvPr/>
        </p:nvSpPr>
        <p:spPr>
          <a:xfrm>
            <a:off x="5664530" y="2303813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786FC3D-003F-BE4F-B43A-ADA18CD373F3}"/>
              </a:ext>
            </a:extLst>
          </p:cNvPr>
          <p:cNvSpPr/>
          <p:nvPr/>
        </p:nvSpPr>
        <p:spPr>
          <a:xfrm>
            <a:off x="5582958" y="325092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C11148B-190C-2444-90EE-03DA31A24F04}"/>
              </a:ext>
            </a:extLst>
          </p:cNvPr>
          <p:cNvSpPr/>
          <p:nvPr/>
        </p:nvSpPr>
        <p:spPr>
          <a:xfrm>
            <a:off x="5725460" y="325092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A693614-6D41-0241-A39D-1D56E8005350}"/>
              </a:ext>
            </a:extLst>
          </p:cNvPr>
          <p:cNvSpPr/>
          <p:nvPr/>
        </p:nvSpPr>
        <p:spPr>
          <a:xfrm>
            <a:off x="5885778" y="325092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FEE47C0-3346-EF4B-81E3-E5679C1C0B29}"/>
              </a:ext>
            </a:extLst>
          </p:cNvPr>
          <p:cNvSpPr/>
          <p:nvPr/>
        </p:nvSpPr>
        <p:spPr>
          <a:xfrm>
            <a:off x="5996191" y="325092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7EE1E2-9323-704F-9217-2A321385B93F}"/>
              </a:ext>
            </a:extLst>
          </p:cNvPr>
          <p:cNvSpPr/>
          <p:nvPr/>
        </p:nvSpPr>
        <p:spPr>
          <a:xfrm>
            <a:off x="5432537" y="3372252"/>
            <a:ext cx="795647" cy="71592"/>
          </a:xfrm>
          <a:custGeom>
            <a:avLst/>
            <a:gdLst>
              <a:gd name="connsiteX0" fmla="*/ 0 w 795647"/>
              <a:gd name="connsiteY0" fmla="*/ 71592 h 71592"/>
              <a:gd name="connsiteX1" fmla="*/ 59376 w 795647"/>
              <a:gd name="connsiteY1" fmla="*/ 59717 h 71592"/>
              <a:gd name="connsiteX2" fmla="*/ 142504 w 795647"/>
              <a:gd name="connsiteY2" fmla="*/ 35966 h 71592"/>
              <a:gd name="connsiteX3" fmla="*/ 308758 w 795647"/>
              <a:gd name="connsiteY3" fmla="*/ 24091 h 71592"/>
              <a:gd name="connsiteX4" fmla="*/ 795647 w 795647"/>
              <a:gd name="connsiteY4" fmla="*/ 340 h 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47" h="71592">
                <a:moveTo>
                  <a:pt x="0" y="71592"/>
                </a:moveTo>
                <a:cubicBezTo>
                  <a:pt x="19792" y="67634"/>
                  <a:pt x="39795" y="64612"/>
                  <a:pt x="59376" y="59717"/>
                </a:cubicBezTo>
                <a:cubicBezTo>
                  <a:pt x="87334" y="52728"/>
                  <a:pt x="113975" y="40042"/>
                  <a:pt x="142504" y="35966"/>
                </a:cubicBezTo>
                <a:cubicBezTo>
                  <a:pt x="197505" y="28109"/>
                  <a:pt x="253362" y="28352"/>
                  <a:pt x="308758" y="24091"/>
                </a:cubicBezTo>
                <a:cubicBezTo>
                  <a:pt x="683180" y="-4711"/>
                  <a:pt x="497174" y="340"/>
                  <a:pt x="795647" y="3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3" name="Explosion 2 12">
            <a:extLst>
              <a:ext uri="{FF2B5EF4-FFF2-40B4-BE49-F238E27FC236}">
                <a16:creationId xmlns:a16="http://schemas.microsoft.com/office/drawing/2014/main" id="{5ACED255-D5C8-F94A-A641-FF50F525B070}"/>
              </a:ext>
            </a:extLst>
          </p:cNvPr>
          <p:cNvSpPr/>
          <p:nvPr/>
        </p:nvSpPr>
        <p:spPr>
          <a:xfrm rot="581627">
            <a:off x="354316" y="3470690"/>
            <a:ext cx="4662939" cy="3326968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79476-2EB9-4543-A855-FDBDD602A7C6}"/>
              </a:ext>
            </a:extLst>
          </p:cNvPr>
          <p:cNvSpPr txBox="1"/>
          <p:nvPr/>
        </p:nvSpPr>
        <p:spPr>
          <a:xfrm>
            <a:off x="1115616" y="4410461"/>
            <a:ext cx="2808312" cy="153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dirty="0">
                <a:solidFill>
                  <a:schemeClr val="bg1"/>
                </a:solidFill>
              </a:rPr>
              <a:t>1. Tynnwch dabl </a:t>
            </a:r>
            <a:br>
              <a:rPr lang="cy-GB" dirty="0">
                <a:solidFill>
                  <a:schemeClr val="bg1"/>
                </a:solidFill>
              </a:rPr>
            </a:br>
            <a:r>
              <a:rPr lang="cy-GB" dirty="0">
                <a:solidFill>
                  <a:schemeClr val="bg1"/>
                </a:solidFill>
              </a:rPr>
              <a:t>gyda 2 golofn. Mae un ar gyfer eich syniadau blas bara ac mae’r llall ar gyfer faint o blant a bleidleisiodd drostynt.</a:t>
            </a:r>
          </a:p>
        </p:txBody>
      </p:sp>
      <p:sp>
        <p:nvSpPr>
          <p:cNvPr id="15" name="Explosion 2 14">
            <a:extLst>
              <a:ext uri="{FF2B5EF4-FFF2-40B4-BE49-F238E27FC236}">
                <a16:creationId xmlns:a16="http://schemas.microsoft.com/office/drawing/2014/main" id="{F12359B4-B0C7-A648-9411-AEC7FB660D27}"/>
              </a:ext>
            </a:extLst>
          </p:cNvPr>
          <p:cNvSpPr/>
          <p:nvPr/>
        </p:nvSpPr>
        <p:spPr>
          <a:xfrm rot="1034383">
            <a:off x="4378300" y="3504878"/>
            <a:ext cx="4615844" cy="3460319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srgbClr val="E8580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685D3-F89F-B545-8314-B685C3B4E347}"/>
              </a:ext>
            </a:extLst>
          </p:cNvPr>
          <p:cNvSpPr txBox="1"/>
          <p:nvPr/>
        </p:nvSpPr>
        <p:spPr>
          <a:xfrm>
            <a:off x="4932040" y="4410461"/>
            <a:ext cx="3168352" cy="153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dirty="0">
                <a:solidFill>
                  <a:schemeClr val="bg1"/>
                </a:solidFill>
              </a:rPr>
              <a:t>2. Bob tro mae rhywun </a:t>
            </a:r>
            <a:br>
              <a:rPr lang="cy-GB" dirty="0">
                <a:solidFill>
                  <a:schemeClr val="bg1"/>
                </a:solidFill>
              </a:rPr>
            </a:br>
            <a:r>
              <a:rPr lang="cy-GB" dirty="0">
                <a:solidFill>
                  <a:schemeClr val="bg1"/>
                </a:solidFill>
              </a:rPr>
              <a:t>yn pleidleisio am flas, </a:t>
            </a:r>
            <a:br>
              <a:rPr lang="cy-GB" dirty="0">
                <a:solidFill>
                  <a:schemeClr val="bg1"/>
                </a:solidFill>
              </a:rPr>
            </a:br>
            <a:r>
              <a:rPr lang="cy-GB" dirty="0">
                <a:solidFill>
                  <a:schemeClr val="bg1"/>
                </a:solidFill>
              </a:rPr>
              <a:t>gwnewch farc tali yn y golofn tali. Ar gyfer eich pumed marc tali, tynnwch eich llinell trwy’ch 4 marc cyfrif cyntaf. </a:t>
            </a:r>
          </a:p>
        </p:txBody>
      </p:sp>
    </p:spTree>
    <p:extLst>
      <p:ext uri="{BB962C8B-B14F-4D97-AF65-F5344CB8AC3E}">
        <p14:creationId xmlns:p14="http://schemas.microsoft.com/office/powerpoint/2010/main" val="10190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1F72-1858-CF43-8FA7-0A9A8269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3: Her bar siocled!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3759-862B-1B44-AD85-90007230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Llenwch un o’r sgwariau ar eich blwch siocled gyda ffaith y gallwch chi gofio am bictogramau o Flwyddyn 2.</a:t>
            </a:r>
            <a:endParaRPr lang="en-GB" dirty="0"/>
          </a:p>
          <a:p>
            <a:r>
              <a:rPr lang="cy-GB" dirty="0"/>
              <a:t>Symudwch o amgylch yr ystafell a chasglu ffeithiau gan eich ffrindiau. Pan fyddant yn dweud eu ffaith wrthych, rhaid ichi roi eich ffaith iddynt ac yna gall y ddau ohonoch ychwanegu eich ffeithiau newydd at eich blychau siocled.</a:t>
            </a:r>
            <a:endParaRPr lang="en-GB" dirty="0"/>
          </a:p>
          <a:p>
            <a:r>
              <a:rPr lang="cy-GB" dirty="0"/>
              <a:t>Parhewch i gyfnewid ffeithiau gyda’ch </a:t>
            </a:r>
            <a:br>
              <a:rPr lang="cy-GB" dirty="0"/>
            </a:br>
            <a:r>
              <a:rPr lang="cy-GB" dirty="0"/>
              <a:t>cyd-ddisgyblion nes bod eich bar siocled </a:t>
            </a:r>
            <a:br>
              <a:rPr lang="cy-GB" dirty="0"/>
            </a:br>
            <a:r>
              <a:rPr lang="cy-GB" dirty="0"/>
              <a:t>yn llawn o ffeithiau pictogram blasus!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5B079-E2B3-9C4B-B632-660CC7B11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344" t="21969" r="28750" b="17327"/>
          <a:stretch/>
        </p:blipFill>
        <p:spPr bwMode="auto">
          <a:xfrm rot="2911853">
            <a:off x="6198271" y="3548373"/>
            <a:ext cx="1442092" cy="24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90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F267-6DED-844F-B846-5FEC00AF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3: Llunio pictogram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0FF066-247B-6643-A285-D8BFA42C2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46159"/>
              </p:ext>
            </p:extLst>
          </p:nvPr>
        </p:nvGraphicFramePr>
        <p:xfrm>
          <a:off x="1456292" y="1471654"/>
          <a:ext cx="6264696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Blas 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Nifer y pleidleisiau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Tomato a basil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Nionyn a basil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Caws a phersli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sz="2000" noProof="0">
                          <a:latin typeface="+mn-lt"/>
                        </a:rPr>
                        <a:t>Lemwn a phersli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sz="2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A0FD4A6D-06CC-124A-9C49-0845D3D79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552" y="1903702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7FA5096-2AF7-E249-AEFC-0F85A37B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137" y="1903702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90594CA-82D6-8A43-A572-8ECE1415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672" y="1909035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9E62D1F-3862-0148-B99A-F075235A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951" y="2471196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74F557B-C0DE-2A4F-8FBB-636368BB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552" y="2889713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AF7C92-ECD0-ED4E-ABC1-4D74B906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901" y="2441480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AED3319-62AC-1E49-980E-AF0BA48D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564" y="2921153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6136D4A-A400-D544-96D6-A9337C45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626" y="2873528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B06FA13-8C2C-DE4E-AB73-406CC7C0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749" y="2865144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733A420-BF83-094B-9E22-7106F75A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552" y="3353201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xplosion 2 14">
            <a:extLst>
              <a:ext uri="{FF2B5EF4-FFF2-40B4-BE49-F238E27FC236}">
                <a16:creationId xmlns:a16="http://schemas.microsoft.com/office/drawing/2014/main" id="{C1B12B18-CC19-924D-A277-59C746547ACD}"/>
              </a:ext>
            </a:extLst>
          </p:cNvPr>
          <p:cNvSpPr/>
          <p:nvPr/>
        </p:nvSpPr>
        <p:spPr>
          <a:xfrm rot="715176">
            <a:off x="-7218" y="3815395"/>
            <a:ext cx="4075775" cy="280101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803A3-D9E3-3F49-94EF-854781EE63DA}"/>
              </a:ext>
            </a:extLst>
          </p:cNvPr>
          <p:cNvSpPr txBox="1"/>
          <p:nvPr/>
        </p:nvSpPr>
        <p:spPr>
          <a:xfrm>
            <a:off x="611560" y="4581128"/>
            <a:ext cx="2510792" cy="137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>
                <a:solidFill>
                  <a:schemeClr val="bg1"/>
                </a:solidFill>
              </a:rPr>
              <a:t>1. Tynnwch dabl gyda </a:t>
            </a:r>
            <a:br>
              <a:rPr lang="cy-GB" sz="1600" dirty="0">
                <a:solidFill>
                  <a:schemeClr val="bg1"/>
                </a:solidFill>
              </a:rPr>
            </a:br>
            <a:r>
              <a:rPr lang="cy-GB" sz="1600" dirty="0">
                <a:solidFill>
                  <a:schemeClr val="bg1"/>
                </a:solidFill>
              </a:rPr>
              <a:t>2 golofn. Mae un ar gyfer eich syniadau blas bara ac mae’r llall ar gyfer faint o blant a bleidleisiodd drostynt.</a:t>
            </a:r>
          </a:p>
        </p:txBody>
      </p:sp>
      <p:sp>
        <p:nvSpPr>
          <p:cNvPr id="17" name="Explosion 2 16">
            <a:extLst>
              <a:ext uri="{FF2B5EF4-FFF2-40B4-BE49-F238E27FC236}">
                <a16:creationId xmlns:a16="http://schemas.microsoft.com/office/drawing/2014/main" id="{A71B2D3B-0790-DC4B-BACF-9F8C583C2C83}"/>
              </a:ext>
            </a:extLst>
          </p:cNvPr>
          <p:cNvSpPr/>
          <p:nvPr/>
        </p:nvSpPr>
        <p:spPr>
          <a:xfrm rot="715176">
            <a:off x="5193696" y="3410054"/>
            <a:ext cx="3792115" cy="3626877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8" name="Explosion 2 17">
            <a:extLst>
              <a:ext uri="{FF2B5EF4-FFF2-40B4-BE49-F238E27FC236}">
                <a16:creationId xmlns:a16="http://schemas.microsoft.com/office/drawing/2014/main" id="{C52D6DF7-505D-854D-B212-E1887081C58C}"/>
              </a:ext>
            </a:extLst>
          </p:cNvPr>
          <p:cNvSpPr/>
          <p:nvPr/>
        </p:nvSpPr>
        <p:spPr>
          <a:xfrm rot="1283059">
            <a:off x="3127806" y="3392490"/>
            <a:ext cx="2825347" cy="2831983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84B2B-96E7-F54D-9C15-BDC4752FE4EA}"/>
              </a:ext>
            </a:extLst>
          </p:cNvPr>
          <p:cNvSpPr txBox="1"/>
          <p:nvPr/>
        </p:nvSpPr>
        <p:spPr>
          <a:xfrm>
            <a:off x="5940152" y="4437112"/>
            <a:ext cx="216024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>
                <a:solidFill>
                  <a:schemeClr val="bg1"/>
                </a:solidFill>
              </a:rPr>
              <a:t>3. Ychwanegwch allwedd.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69FE3-C549-824B-84CC-46195D2A09BD}"/>
              </a:ext>
            </a:extLst>
          </p:cNvPr>
          <p:cNvSpPr txBox="1"/>
          <p:nvPr/>
        </p:nvSpPr>
        <p:spPr>
          <a:xfrm>
            <a:off x="3546676" y="4209115"/>
            <a:ext cx="1763276" cy="116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>
                <a:solidFill>
                  <a:schemeClr val="bg1"/>
                </a:solidFill>
              </a:rPr>
              <a:t>2. Tynnwch lun 1 symbol ar gyfer pob 2 berson a bleidleisiodd dros bob blas.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4216D-AAC1-DE4D-93E7-2BDCD3E4E1CC}"/>
              </a:ext>
            </a:extLst>
          </p:cNvPr>
          <p:cNvSpPr txBox="1"/>
          <p:nvPr/>
        </p:nvSpPr>
        <p:spPr>
          <a:xfrm>
            <a:off x="5940152" y="4874556"/>
            <a:ext cx="2232248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>
                <a:solidFill>
                  <a:schemeClr val="bg1"/>
                </a:solidFill>
              </a:rPr>
              <a:t>4. Sut allwn ni ddangos nifer od o bleidleisiau?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A00964D-63D8-474A-9EFA-4F651D7CD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6600" y="3353201"/>
            <a:ext cx="36197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5FA6DF-7E87-374A-A010-E2703A876A16}"/>
              </a:ext>
            </a:extLst>
          </p:cNvPr>
          <p:cNvSpPr txBox="1"/>
          <p:nvPr/>
        </p:nvSpPr>
        <p:spPr>
          <a:xfrm>
            <a:off x="7803799" y="2708920"/>
            <a:ext cx="116068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y-GB" u="sng" dirty="0"/>
              <a:t>Allwedd:</a:t>
            </a:r>
          </a:p>
          <a:p>
            <a:r>
              <a:rPr lang="cy-GB" dirty="0"/>
              <a:t>          =2</a:t>
            </a:r>
          </a:p>
          <a:p>
            <a:endParaRPr lang="cy-GB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799B9D5-2DF1-C048-B0C9-AD5EC3C2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799" y="3019253"/>
            <a:ext cx="687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C99C68-F674-4B4E-B859-22FAF05E7C9E}"/>
              </a:ext>
            </a:extLst>
          </p:cNvPr>
          <p:cNvSpPr txBox="1"/>
          <p:nvPr/>
        </p:nvSpPr>
        <p:spPr>
          <a:xfrm>
            <a:off x="5940152" y="5373216"/>
            <a:ext cx="2232248" cy="73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7000"/>
              </a:lnSpc>
            </a:pPr>
            <a:r>
              <a:rPr lang="cy-GB" sz="1600" dirty="0">
                <a:solidFill>
                  <a:schemeClr val="bg1"/>
                </a:solidFill>
              </a:rPr>
              <a:t>5. Faint o blant a bleidleisiodd dros </a:t>
            </a:r>
            <a:br>
              <a:rPr lang="cy-GB" sz="1600" dirty="0">
                <a:solidFill>
                  <a:schemeClr val="bg1"/>
                </a:solidFill>
              </a:rPr>
            </a:br>
            <a:r>
              <a:rPr lang="cy-GB" sz="1600" dirty="0">
                <a:solidFill>
                  <a:schemeClr val="bg1"/>
                </a:solidFill>
              </a:rPr>
              <a:t>bob blas?</a:t>
            </a:r>
          </a:p>
        </p:txBody>
      </p:sp>
    </p:spTree>
    <p:extLst>
      <p:ext uri="{BB962C8B-B14F-4D97-AF65-F5344CB8AC3E}">
        <p14:creationId xmlns:p14="http://schemas.microsoft.com/office/powerpoint/2010/main" val="31171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/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2E1B-1CD3-2A4A-A0EC-708FFDDF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36712"/>
            <a:ext cx="6696744" cy="720080"/>
          </a:xfrm>
        </p:spPr>
        <p:txBody>
          <a:bodyPr/>
          <a:lstStyle/>
          <a:p>
            <a:r>
              <a:rPr lang="cy-GB" sz="2800" dirty="0"/>
              <a:t>Tasg 4: Gwneud eich penderfyniad terfynol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A8BB-3277-7840-BA1C-692C732F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296144"/>
          </a:xfrm>
        </p:spPr>
        <p:txBody>
          <a:bodyPr/>
          <a:lstStyle/>
          <a:p>
            <a:r>
              <a:rPr lang="cy-GB" dirty="0"/>
              <a:t>Trafodwch eich canlyniadau â’ch grŵp busnes a gwnewch benderfyniad terfynol am y bara gyda blas y byddwch chi’n ei gynhyrchu.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7E85B8-A887-4349-80AA-C30EC65E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761" y="3096290"/>
            <a:ext cx="4535658" cy="2958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91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590</Words>
  <Application>Microsoft Macintosh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Cam 3: Ymchwilio i ddewisiadau defnyddwyr </vt:lpstr>
      <vt:lpstr>Amcanion dysgu</vt:lpstr>
      <vt:lpstr>Ymchwil marchnad</vt:lpstr>
      <vt:lpstr>Tasg 1: Penderfynwch ar eich blasau</vt:lpstr>
      <vt:lpstr>Tasg 2: Casglu data</vt:lpstr>
      <vt:lpstr>Siartiau tali</vt:lpstr>
      <vt:lpstr>Tasg 3: Her bar siocled!</vt:lpstr>
      <vt:lpstr>Tasg 3: Llunio pictogram</vt:lpstr>
      <vt:lpstr>Tasg 4: Gwneud eich penderfyniad terfynol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229</cp:revision>
  <dcterms:created xsi:type="dcterms:W3CDTF">2019-10-23T13:59:40Z</dcterms:created>
  <dcterms:modified xsi:type="dcterms:W3CDTF">2019-12-08T13:40:31Z</dcterms:modified>
</cp:coreProperties>
</file>